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77" d="100"/>
          <a:sy n="77" d="100"/>
        </p:scale>
        <p:origin x="-456" y="-84"/>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GB"/>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B8EECE7-49E5-44B2-80DF-4CBE6B556C91}" type="datetimeFigureOut">
              <a:rPr lang="en-GB" smtClean="0"/>
              <a:t>01/03/2017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44A9985-2978-43EF-A673-6BDEC6E5CF21}" type="slidenum">
              <a:rPr lang="en-GB" smtClean="0"/>
              <a:t>‹#›</a:t>
            </a:fld>
            <a:endParaRPr lang="en-GB"/>
          </a:p>
        </p:txBody>
      </p:sp>
    </p:spTree>
    <p:extLst>
      <p:ext uri="{BB962C8B-B14F-4D97-AF65-F5344CB8AC3E}">
        <p14:creationId xmlns:p14="http://schemas.microsoft.com/office/powerpoint/2010/main" val="691133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B8EECE7-49E5-44B2-80DF-4CBE6B556C91}" type="datetimeFigureOut">
              <a:rPr lang="en-GB" smtClean="0"/>
              <a:t>01/03/2017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44A9985-2978-43EF-A673-6BDEC6E5CF21}" type="slidenum">
              <a:rPr lang="en-GB" smtClean="0"/>
              <a:t>‹#›</a:t>
            </a:fld>
            <a:endParaRPr lang="en-GB"/>
          </a:p>
        </p:txBody>
      </p:sp>
    </p:spTree>
    <p:extLst>
      <p:ext uri="{BB962C8B-B14F-4D97-AF65-F5344CB8AC3E}">
        <p14:creationId xmlns:p14="http://schemas.microsoft.com/office/powerpoint/2010/main" val="7109136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488951"/>
            <a:ext cx="1157288" cy="104013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257175" y="488951"/>
            <a:ext cx="3357563" cy="10401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B8EECE7-49E5-44B2-80DF-4CBE6B556C91}" type="datetimeFigureOut">
              <a:rPr lang="en-GB" smtClean="0"/>
              <a:t>01/03/2017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44A9985-2978-43EF-A673-6BDEC6E5CF21}" type="slidenum">
              <a:rPr lang="en-GB" smtClean="0"/>
              <a:t>‹#›</a:t>
            </a:fld>
            <a:endParaRPr lang="en-GB"/>
          </a:p>
        </p:txBody>
      </p:sp>
    </p:spTree>
    <p:extLst>
      <p:ext uri="{BB962C8B-B14F-4D97-AF65-F5344CB8AC3E}">
        <p14:creationId xmlns:p14="http://schemas.microsoft.com/office/powerpoint/2010/main" val="2611782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B8EECE7-49E5-44B2-80DF-4CBE6B556C91}" type="datetimeFigureOut">
              <a:rPr lang="en-GB" smtClean="0"/>
              <a:t>01/03/2017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44A9985-2978-43EF-A673-6BDEC6E5CF21}" type="slidenum">
              <a:rPr lang="en-GB" smtClean="0"/>
              <a:t>‹#›</a:t>
            </a:fld>
            <a:endParaRPr lang="en-GB"/>
          </a:p>
        </p:txBody>
      </p:sp>
    </p:spTree>
    <p:extLst>
      <p:ext uri="{BB962C8B-B14F-4D97-AF65-F5344CB8AC3E}">
        <p14:creationId xmlns:p14="http://schemas.microsoft.com/office/powerpoint/2010/main" val="4184178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B8EECE7-49E5-44B2-80DF-4CBE6B556C91}" type="datetimeFigureOut">
              <a:rPr lang="en-GB" smtClean="0"/>
              <a:t>01/03/2017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44A9985-2978-43EF-A673-6BDEC6E5CF21}" type="slidenum">
              <a:rPr lang="en-GB" smtClean="0"/>
              <a:t>‹#›</a:t>
            </a:fld>
            <a:endParaRPr lang="en-GB"/>
          </a:p>
        </p:txBody>
      </p:sp>
    </p:spTree>
    <p:extLst>
      <p:ext uri="{BB962C8B-B14F-4D97-AF65-F5344CB8AC3E}">
        <p14:creationId xmlns:p14="http://schemas.microsoft.com/office/powerpoint/2010/main" val="22462082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B8EECE7-49E5-44B2-80DF-4CBE6B556C91}" type="datetimeFigureOut">
              <a:rPr lang="en-GB" smtClean="0"/>
              <a:t>01/03/2017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44A9985-2978-43EF-A673-6BDEC6E5CF21}" type="slidenum">
              <a:rPr lang="en-GB" smtClean="0"/>
              <a:t>‹#›</a:t>
            </a:fld>
            <a:endParaRPr lang="en-GB"/>
          </a:p>
        </p:txBody>
      </p:sp>
    </p:spTree>
    <p:extLst>
      <p:ext uri="{BB962C8B-B14F-4D97-AF65-F5344CB8AC3E}">
        <p14:creationId xmlns:p14="http://schemas.microsoft.com/office/powerpoint/2010/main" val="18202230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B8EECE7-49E5-44B2-80DF-4CBE6B556C91}" type="datetimeFigureOut">
              <a:rPr lang="en-GB" smtClean="0"/>
              <a:t>01/03/2017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44A9985-2978-43EF-A673-6BDEC6E5CF21}" type="slidenum">
              <a:rPr lang="en-GB" smtClean="0"/>
              <a:t>‹#›</a:t>
            </a:fld>
            <a:endParaRPr lang="en-GB"/>
          </a:p>
        </p:txBody>
      </p:sp>
    </p:spTree>
    <p:extLst>
      <p:ext uri="{BB962C8B-B14F-4D97-AF65-F5344CB8AC3E}">
        <p14:creationId xmlns:p14="http://schemas.microsoft.com/office/powerpoint/2010/main" val="10877840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B8EECE7-49E5-44B2-80DF-4CBE6B556C91}" type="datetimeFigureOut">
              <a:rPr lang="en-GB" smtClean="0"/>
              <a:t>01/03/2017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44A9985-2978-43EF-A673-6BDEC6E5CF21}" type="slidenum">
              <a:rPr lang="en-GB" smtClean="0"/>
              <a:t>‹#›</a:t>
            </a:fld>
            <a:endParaRPr lang="en-GB"/>
          </a:p>
        </p:txBody>
      </p:sp>
    </p:spTree>
    <p:extLst>
      <p:ext uri="{BB962C8B-B14F-4D97-AF65-F5344CB8AC3E}">
        <p14:creationId xmlns:p14="http://schemas.microsoft.com/office/powerpoint/2010/main" val="36298664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8EECE7-49E5-44B2-80DF-4CBE6B556C91}" type="datetimeFigureOut">
              <a:rPr lang="en-GB" smtClean="0"/>
              <a:t>01/03/2017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44A9985-2978-43EF-A673-6BDEC6E5CF21}" type="slidenum">
              <a:rPr lang="en-GB" smtClean="0"/>
              <a:t>‹#›</a:t>
            </a:fld>
            <a:endParaRPr lang="en-GB"/>
          </a:p>
        </p:txBody>
      </p:sp>
    </p:spTree>
    <p:extLst>
      <p:ext uri="{BB962C8B-B14F-4D97-AF65-F5344CB8AC3E}">
        <p14:creationId xmlns:p14="http://schemas.microsoft.com/office/powerpoint/2010/main" val="15651483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8EECE7-49E5-44B2-80DF-4CBE6B556C91}" type="datetimeFigureOut">
              <a:rPr lang="en-GB" smtClean="0"/>
              <a:t>01/03/2017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44A9985-2978-43EF-A673-6BDEC6E5CF21}" type="slidenum">
              <a:rPr lang="en-GB" smtClean="0"/>
              <a:t>‹#›</a:t>
            </a:fld>
            <a:endParaRPr lang="en-GB"/>
          </a:p>
        </p:txBody>
      </p:sp>
    </p:spTree>
    <p:extLst>
      <p:ext uri="{BB962C8B-B14F-4D97-AF65-F5344CB8AC3E}">
        <p14:creationId xmlns:p14="http://schemas.microsoft.com/office/powerpoint/2010/main" val="20693499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8EECE7-49E5-44B2-80DF-4CBE6B556C91}" type="datetimeFigureOut">
              <a:rPr lang="en-GB" smtClean="0"/>
              <a:t>01/03/2017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44A9985-2978-43EF-A673-6BDEC6E5CF21}" type="slidenum">
              <a:rPr lang="en-GB" smtClean="0"/>
              <a:t>‹#›</a:t>
            </a:fld>
            <a:endParaRPr lang="en-GB"/>
          </a:p>
        </p:txBody>
      </p:sp>
    </p:spTree>
    <p:extLst>
      <p:ext uri="{BB962C8B-B14F-4D97-AF65-F5344CB8AC3E}">
        <p14:creationId xmlns:p14="http://schemas.microsoft.com/office/powerpoint/2010/main" val="39686501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2B8EECE7-49E5-44B2-80DF-4CBE6B556C91}" type="datetimeFigureOut">
              <a:rPr lang="en-GB" smtClean="0"/>
              <a:t>01/03/2017</a:t>
            </a:fld>
            <a:endParaRPr lang="en-GB"/>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744A9985-2978-43EF-A673-6BDEC6E5CF21}" type="slidenum">
              <a:rPr lang="en-GB" smtClean="0"/>
              <a:t>‹#›</a:t>
            </a:fld>
            <a:endParaRPr lang="en-GB"/>
          </a:p>
        </p:txBody>
      </p:sp>
    </p:spTree>
    <p:extLst>
      <p:ext uri="{BB962C8B-B14F-4D97-AF65-F5344CB8AC3E}">
        <p14:creationId xmlns:p14="http://schemas.microsoft.com/office/powerpoint/2010/main" val="29864222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0648" y="323529"/>
            <a:ext cx="6408712" cy="2232247"/>
          </a:xfrm>
        </p:spPr>
        <p:txBody>
          <a:bodyPr>
            <a:normAutofit fontScale="90000"/>
          </a:bodyPr>
          <a:lstStyle/>
          <a:p>
            <a:r>
              <a:rPr lang="en-GB" dirty="0" smtClean="0"/>
              <a:t>Don’t get bitten when buying a Puppy</a:t>
            </a:r>
            <a:br>
              <a:rPr lang="en-GB" dirty="0" smtClean="0"/>
            </a:br>
            <a:r>
              <a:rPr lang="en-GB" sz="2700" b="1" dirty="0" smtClean="0">
                <a:solidFill>
                  <a:srgbClr val="FF0000"/>
                </a:solidFill>
              </a:rPr>
              <a:t>Buying an illegally imported dog can be a very costly mistake with costs running to over £1000</a:t>
            </a:r>
            <a:r>
              <a:rPr lang="en-GB" sz="2700" dirty="0" smtClean="0">
                <a:solidFill>
                  <a:srgbClr val="FF0000"/>
                </a:solidFill>
              </a:rPr>
              <a:t/>
            </a:r>
            <a:br>
              <a:rPr lang="en-GB" sz="2700" dirty="0" smtClean="0">
                <a:solidFill>
                  <a:srgbClr val="FF0000"/>
                </a:solidFill>
              </a:rPr>
            </a:br>
            <a:endParaRPr lang="en-GB" sz="2700" dirty="0">
              <a:solidFill>
                <a:srgbClr val="FF0000"/>
              </a:solidFill>
            </a:endParaRPr>
          </a:p>
        </p:txBody>
      </p:sp>
      <p:sp>
        <p:nvSpPr>
          <p:cNvPr id="3" name="Subtitle 2"/>
          <p:cNvSpPr>
            <a:spLocks noGrp="1"/>
          </p:cNvSpPr>
          <p:nvPr>
            <p:ph type="subTitle" idx="1"/>
          </p:nvPr>
        </p:nvSpPr>
        <p:spPr>
          <a:xfrm>
            <a:off x="548680" y="2627784"/>
            <a:ext cx="5832648" cy="5976664"/>
          </a:xfrm>
        </p:spPr>
        <p:txBody>
          <a:bodyPr>
            <a:normAutofit fontScale="92500" lnSpcReduction="10000"/>
          </a:bodyPr>
          <a:lstStyle/>
          <a:p>
            <a:pPr>
              <a:lnSpc>
                <a:spcPct val="110000"/>
              </a:lnSpc>
            </a:pPr>
            <a:r>
              <a:rPr lang="en-GB" sz="2000" b="1" dirty="0" smtClean="0">
                <a:solidFill>
                  <a:schemeClr val="tx1"/>
                </a:solidFill>
              </a:rPr>
              <a:t>How can you avoid buying an illegally imported puppy?</a:t>
            </a:r>
          </a:p>
          <a:p>
            <a:pPr marL="457200" indent="-457200" algn="l">
              <a:lnSpc>
                <a:spcPct val="110000"/>
              </a:lnSpc>
              <a:buFont typeface="Arial" panose="020B0604020202020204" pitchFamily="34" charset="0"/>
              <a:buChar char="•"/>
            </a:pPr>
            <a:r>
              <a:rPr lang="en-GB" sz="1600" dirty="0" smtClean="0">
                <a:solidFill>
                  <a:schemeClr val="tx1"/>
                </a:solidFill>
              </a:rPr>
              <a:t>Do your research, find out as much as you can about the seller</a:t>
            </a:r>
          </a:p>
          <a:p>
            <a:pPr marL="457200" indent="-457200" algn="l">
              <a:lnSpc>
                <a:spcPct val="110000"/>
              </a:lnSpc>
              <a:buFontTx/>
              <a:buChar char="-"/>
            </a:pPr>
            <a:r>
              <a:rPr lang="en-GB" sz="1600" dirty="0" smtClean="0">
                <a:solidFill>
                  <a:schemeClr val="tx1"/>
                </a:solidFill>
              </a:rPr>
              <a:t>Does the seller own the mum and dad? </a:t>
            </a:r>
          </a:p>
          <a:p>
            <a:pPr marL="457200" indent="-457200" algn="l">
              <a:lnSpc>
                <a:spcPct val="110000"/>
              </a:lnSpc>
              <a:buFontTx/>
              <a:buChar char="-"/>
            </a:pPr>
            <a:r>
              <a:rPr lang="en-GB" sz="1600" dirty="0" smtClean="0">
                <a:solidFill>
                  <a:schemeClr val="tx1"/>
                </a:solidFill>
              </a:rPr>
              <a:t>Can you see the puppy with it’s mum and siblings?</a:t>
            </a:r>
          </a:p>
          <a:p>
            <a:pPr marL="457200" indent="-457200" algn="l">
              <a:lnSpc>
                <a:spcPct val="110000"/>
              </a:lnSpc>
              <a:buFontTx/>
              <a:buChar char="-"/>
            </a:pPr>
            <a:r>
              <a:rPr lang="en-GB" sz="1600" dirty="0" smtClean="0">
                <a:solidFill>
                  <a:schemeClr val="tx1"/>
                </a:solidFill>
              </a:rPr>
              <a:t>Ask to see the paperwork and microchip details. Remember all dogs must be micro-chipped by 8 weeks of age or before transferring ownership whichever occurs first.</a:t>
            </a:r>
            <a:endParaRPr lang="en-GB" sz="1600" b="1" dirty="0" smtClean="0">
              <a:solidFill>
                <a:schemeClr val="tx1"/>
              </a:solidFill>
            </a:endParaRPr>
          </a:p>
          <a:p>
            <a:pPr marL="285750" indent="-285750" algn="l">
              <a:lnSpc>
                <a:spcPct val="110000"/>
              </a:lnSpc>
              <a:buFont typeface="Arial" panose="020B0604020202020204" pitchFamily="34" charset="0"/>
              <a:buChar char="•"/>
            </a:pPr>
            <a:r>
              <a:rPr lang="en-GB" sz="1600" b="1" dirty="0" smtClean="0">
                <a:solidFill>
                  <a:schemeClr val="tx1"/>
                </a:solidFill>
              </a:rPr>
              <a:t>Do not be pressurised into buying a puppy </a:t>
            </a:r>
            <a:r>
              <a:rPr lang="en-GB" sz="1600" dirty="0" smtClean="0">
                <a:solidFill>
                  <a:schemeClr val="tx1"/>
                </a:solidFill>
              </a:rPr>
              <a:t>– sellers may use pressure tactics in adverts, claiming that that they only have one puppy left or they are re-advertising one puppy due to ‘time wasters’. Sellers may also insist that you pay a deposit to secure a puppy before even meeting the buyer. A responsible seller will want to know that the puppy will end up in a good home.</a:t>
            </a:r>
          </a:p>
          <a:p>
            <a:pPr marL="285750" indent="-285750" algn="l">
              <a:lnSpc>
                <a:spcPct val="110000"/>
              </a:lnSpc>
              <a:buFont typeface="Arial" panose="020B0604020202020204" pitchFamily="34" charset="0"/>
              <a:buChar char="•"/>
            </a:pPr>
            <a:r>
              <a:rPr lang="en-GB" sz="1600" b="1" dirty="0" smtClean="0">
                <a:solidFill>
                  <a:schemeClr val="tx1"/>
                </a:solidFill>
              </a:rPr>
              <a:t>If the seller shows you a puppy passport with a rabies vaccination and they’ve advertised the puppy as under 15 weeks – Walk Away. </a:t>
            </a:r>
            <a:r>
              <a:rPr lang="en-GB" sz="1600" dirty="0" smtClean="0">
                <a:solidFill>
                  <a:schemeClr val="tx1"/>
                </a:solidFill>
              </a:rPr>
              <a:t>This suggests that either the puppy has been illegally imported or they have lied about the dogs age in the advert.</a:t>
            </a:r>
          </a:p>
          <a:p>
            <a:pPr marL="285750" indent="-285750" algn="l">
              <a:lnSpc>
                <a:spcPct val="110000"/>
              </a:lnSpc>
              <a:buFont typeface="Arial" panose="020B0604020202020204" pitchFamily="34" charset="0"/>
              <a:buChar char="•"/>
            </a:pPr>
            <a:r>
              <a:rPr lang="en-GB" sz="1600" b="1" dirty="0" smtClean="0">
                <a:solidFill>
                  <a:schemeClr val="tx1"/>
                </a:solidFill>
              </a:rPr>
              <a:t>Rabies vaccination must NOT be given before the puppy reaches 12 weeks  and the dog must have waited 21 days after the vaccine before being transported to the UK. The dog must also have been given an </a:t>
            </a:r>
            <a:r>
              <a:rPr lang="en-GB" sz="1600" b="1" dirty="0" err="1" smtClean="0">
                <a:solidFill>
                  <a:schemeClr val="tx1"/>
                </a:solidFill>
              </a:rPr>
              <a:t>Echinococcus</a:t>
            </a:r>
            <a:r>
              <a:rPr lang="en-GB" sz="1600" b="1" dirty="0" smtClean="0">
                <a:solidFill>
                  <a:schemeClr val="tx1"/>
                </a:solidFill>
              </a:rPr>
              <a:t> worming treatment 1-5 days prior to arriving in the UK. All of this information should be evident in the Pet Passport and should be accompanied by an official vet stamp </a:t>
            </a:r>
            <a:r>
              <a:rPr lang="en-GB" sz="1600" b="1" smtClean="0">
                <a:solidFill>
                  <a:schemeClr val="tx1"/>
                </a:solidFill>
              </a:rPr>
              <a:t>and signature.</a:t>
            </a:r>
            <a:endParaRPr lang="en-GB" sz="1600" dirty="0">
              <a:solidFill>
                <a:schemeClr val="tx1"/>
              </a:solidFill>
            </a:endParaRPr>
          </a:p>
        </p:txBody>
      </p:sp>
    </p:spTree>
    <p:extLst>
      <p:ext uri="{BB962C8B-B14F-4D97-AF65-F5344CB8AC3E}">
        <p14:creationId xmlns:p14="http://schemas.microsoft.com/office/powerpoint/2010/main" val="18648545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177</TotalTime>
  <Words>274</Words>
  <Application>Microsoft Office PowerPoint</Application>
  <PresentationFormat>On-screen Show (4:3)</PresentationFormat>
  <Paragraphs>9</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Don’t get bitten when buying a Puppy Buying an illegally imported dog can be a very costly mistake with costs running to over £1000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Don’t get bitten when buying a Puppy</dc:title>
  <dc:creator>Sian Daniel</dc:creator>
  <cp:lastModifiedBy>Rachel Hallam</cp:lastModifiedBy>
  <cp:revision>8</cp:revision>
  <dcterms:created xsi:type="dcterms:W3CDTF">2016-07-21T10:45:52Z</dcterms:created>
  <dcterms:modified xsi:type="dcterms:W3CDTF">2017-03-01T13:21:02Z</dcterms:modified>
</cp:coreProperties>
</file>